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notesMasterIdLst>
    <p:notesMasterId r:id="rId28"/>
  </p:notesMasterIdLst>
  <p:sldIdLst>
    <p:sldId id="256" r:id="rId2"/>
    <p:sldId id="257" r:id="rId3"/>
    <p:sldId id="258" r:id="rId4"/>
    <p:sldId id="260" r:id="rId5"/>
    <p:sldId id="259" r:id="rId6"/>
    <p:sldId id="263" r:id="rId7"/>
    <p:sldId id="277" r:id="rId8"/>
    <p:sldId id="280" r:id="rId9"/>
    <p:sldId id="278" r:id="rId10"/>
    <p:sldId id="281" r:id="rId11"/>
    <p:sldId id="279" r:id="rId12"/>
    <p:sldId id="282" r:id="rId13"/>
    <p:sldId id="264" r:id="rId14"/>
    <p:sldId id="265" r:id="rId15"/>
    <p:sldId id="266" r:id="rId16"/>
    <p:sldId id="269" r:id="rId17"/>
    <p:sldId id="273" r:id="rId18"/>
    <p:sldId id="283" r:id="rId19"/>
    <p:sldId id="270" r:id="rId20"/>
    <p:sldId id="272" r:id="rId21"/>
    <p:sldId id="271" r:id="rId22"/>
    <p:sldId id="284" r:id="rId23"/>
    <p:sldId id="268" r:id="rId24"/>
    <p:sldId id="276" r:id="rId25"/>
    <p:sldId id="275" r:id="rId26"/>
    <p:sldId id="261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E0B315F-7E37-44C2-9FC8-D7251D27FBF2}">
          <p14:sldIdLst>
            <p14:sldId id="256"/>
            <p14:sldId id="257"/>
            <p14:sldId id="258"/>
            <p14:sldId id="260"/>
            <p14:sldId id="259"/>
            <p14:sldId id="263"/>
            <p14:sldId id="277"/>
            <p14:sldId id="280"/>
            <p14:sldId id="278"/>
            <p14:sldId id="281"/>
            <p14:sldId id="279"/>
            <p14:sldId id="282"/>
            <p14:sldId id="264"/>
            <p14:sldId id="265"/>
            <p14:sldId id="266"/>
            <p14:sldId id="269"/>
            <p14:sldId id="273"/>
            <p14:sldId id="283"/>
            <p14:sldId id="270"/>
            <p14:sldId id="272"/>
            <p14:sldId id="271"/>
            <p14:sldId id="284"/>
            <p14:sldId id="268"/>
            <p14:sldId id="276"/>
            <p14:sldId id="275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3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Avant la guerre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45C-49BF-BE54-27DECC49C8D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5C-49BF-BE54-27DECC49C8D7}"/>
              </c:ext>
            </c:extLst>
          </c:dPt>
          <c:cat>
            <c:strRef>
              <c:f>Feuil1!$A$2:$A$3</c:f>
              <c:strCache>
                <c:ptCount val="2"/>
                <c:pt idx="0">
                  <c:v>Actifs dans les campagnes (56%)</c:v>
                </c:pt>
                <c:pt idx="1">
                  <c:v>Actifs en ville (44%)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0.56000000000000005</c:v>
                </c:pt>
                <c:pt idx="1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DC-4DB3-A210-EEB3DC6102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L'après guerre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893-4870-BBA0-BD8A926373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893-4870-BBA0-BD8A926373A7}"/>
              </c:ext>
            </c:extLst>
          </c:dPt>
          <c:cat>
            <c:strRef>
              <c:f>Feuil1!$A$2:$A$3</c:f>
              <c:strCache>
                <c:ptCount val="2"/>
                <c:pt idx="0">
                  <c:v>Actifs dans les campagnes (42%)</c:v>
                </c:pt>
                <c:pt idx="1">
                  <c:v>Actifs en ville (58%)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0.42</c:v>
                </c:pt>
                <c:pt idx="1">
                  <c:v>0.57999999999999996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91-4380-ACC9-6F62EFCA55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3738715582526706"/>
          <c:y val="1.50745716507051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7095192369246526"/>
          <c:y val="0.11557838764771868"/>
          <c:w val="0.37553117598105112"/>
          <c:h val="0.85213694364781889"/>
        </c:manualLayout>
      </c:layout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Domaines d'emploi de la population active (1931)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1DE7-4429-A8E9-FAEDC7E2DBF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DE7-4429-A8E9-FAEDC7E2DBF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DE7-4429-A8E9-FAEDC7E2DBFC}"/>
              </c:ext>
            </c:extLst>
          </c:dPt>
          <c:cat>
            <c:strRef>
              <c:f>Feuil1!$A$2:$A$4</c:f>
              <c:strCache>
                <c:ptCount val="3"/>
                <c:pt idx="0">
                  <c:v>Emplois dans l'agriculture (36%)</c:v>
                </c:pt>
                <c:pt idx="1">
                  <c:v>Emplois dans l'industrie (37,5%)</c:v>
                </c:pt>
                <c:pt idx="2">
                  <c:v>Emplois dans d'autres domaines (26,5%)</c:v>
                </c:pt>
              </c:strCache>
            </c:strRef>
          </c:cat>
          <c:val>
            <c:numRef>
              <c:f>Feuil1!$B$2:$B$4</c:f>
              <c:numCache>
                <c:formatCode>0%</c:formatCode>
                <c:ptCount val="3"/>
                <c:pt idx="0">
                  <c:v>0.36</c:v>
                </c:pt>
                <c:pt idx="1">
                  <c:v>0.375</c:v>
                </c:pt>
                <c:pt idx="2" formatCode="0.00%">
                  <c:v>0.26500000000000001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91-4380-ACC9-6F62EFCA55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0"/>
          <a:lstStyle/>
          <a:p>
            <a:pPr algn="just"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ayout>
        <c:manualLayout>
          <c:xMode val="edge"/>
          <c:yMode val="edge"/>
          <c:x val="0.46554958069265734"/>
          <c:y val="0.72377288298459963"/>
          <c:w val="0.49583253312848091"/>
          <c:h val="0.187003375464734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 algn="just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Secteur de l'agriculture Allemande</c:v>
                </c:pt>
              </c:strCache>
            </c:strRef>
          </c:tx>
          <c:spPr>
            <a:ln w="28575" cap="sq">
              <a:solidFill>
                <a:schemeClr val="accent1"/>
              </a:solidFill>
              <a:round/>
              <a:headEnd type="diamond"/>
              <a:tailEnd type="diamond"/>
            </a:ln>
            <a:effectLst/>
          </c:spPr>
          <c:marker>
            <c:symbol val="none"/>
          </c:marker>
          <c:cat>
            <c:strRef>
              <c:f>Feuil1!$A$2:$A$3</c:f>
              <c:strCache>
                <c:ptCount val="2"/>
                <c:pt idx="0">
                  <c:v>16 millions  </c:v>
                </c:pt>
                <c:pt idx="1">
                  <c:v>14 millions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16</c:v>
                </c:pt>
                <c:pt idx="1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EA-4F4D-8464-1C6FB0CDCD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2781839"/>
        <c:axId val="1361875039"/>
      </c:lineChart>
      <c:catAx>
        <c:axId val="1282781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61875039"/>
        <c:crosses val="autoZero"/>
        <c:auto val="1"/>
        <c:lblAlgn val="ctr"/>
        <c:lblOffset val="100"/>
        <c:noMultiLvlLbl val="0"/>
      </c:catAx>
      <c:valAx>
        <c:axId val="1361875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82781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398040796081589"/>
          <c:y val="0.86714891060304211"/>
          <c:w val="0.63791844917023166"/>
          <c:h val="0.102730607469247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cap="flat">
      <a:solidFill>
        <a:schemeClr val="bg1"/>
      </a:solidFill>
      <a:round/>
    </a:ln>
    <a:effectLst/>
  </c:spPr>
  <c:txPr>
    <a:bodyPr/>
    <a:lstStyle/>
    <a:p>
      <a:pPr>
        <a:defRPr>
          <a:ln>
            <a:noFill/>
          </a:ln>
        </a:defRPr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6.0749420464777659E-2"/>
          <c:y val="0.302439765682122"/>
          <c:w val="0.73171231105235934"/>
          <c:h val="0.36671602369137185"/>
        </c:manualLayout>
      </c:layout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 Actifs dans les industries et les commerces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Feuil1!$A$2:$A$3</c:f>
              <c:strCache>
                <c:ptCount val="2"/>
                <c:pt idx="0">
                  <c:v>10 millions</c:v>
                </c:pt>
                <c:pt idx="1">
                  <c:v>36 millions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10</c:v>
                </c:pt>
                <c:pt idx="1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0B-432F-BB73-D5EA4B1F58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69194719"/>
        <c:axId val="1361875455"/>
      </c:lineChart>
      <c:catAx>
        <c:axId val="1669194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61875455"/>
        <c:crosses val="autoZero"/>
        <c:auto val="1"/>
        <c:lblAlgn val="ctr"/>
        <c:lblOffset val="100"/>
        <c:noMultiLvlLbl val="0"/>
      </c:catAx>
      <c:valAx>
        <c:axId val="1361875455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69194719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469655823131595"/>
          <c:y val="0.82116304811208762"/>
          <c:w val="0.42683559399965515"/>
          <c:h val="0.131347942261730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FF542-AC1F-455F-A4BB-167A0E8DE763}" type="datetimeFigureOut">
              <a:rPr lang="fr-FR" smtClean="0"/>
              <a:t>04/05/2020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D30E6-527C-43E8-9790-7FEEA4124B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584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30E6-527C-43E8-9790-7FEEA4124B0E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562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30E6-527C-43E8-9790-7FEEA4124B0E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356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8C4025-1B97-4DB0-8F09-5BA38C04A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DE6BA4-4582-4796-B1CE-D8B71ACA4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B5FDDE-4AFB-4F9A-853F-DB052ADB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5/4/2020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F31D5C-ECE0-40C9-A6D3-3532618CD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8AB7C9-5CD6-434D-AB5A-F99DB4AF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020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1838B7-9301-409B-8C17-8A6FA007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667A3F-D986-449E-A029-D44D2800D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82450B-70B1-4CA2-9795-DCF79EC3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5/4/2020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C02833-93DC-4F75-AA06-8A8A395E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2223F7-733B-4004-A9F6-3B1E3494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6539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56CF71F-9D82-42F6-8610-B0E299804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F0344B5-4ECB-4FC9-8344-D821A4C5AD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FE0B1E-F5F9-468D-BD82-505C97E2D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5/4/2020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0CB1DC-7102-4468-9A1E-724D95B01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DFE13D-1538-4A7F-AEA1-D22556BC8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2644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E3F66B-2190-401D-9007-5916EF01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EDBC65-F583-45B1-93A0-EB2ADB417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1BF560-58FA-489C-802D-05001450C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5/4/2020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8C7660-8E94-40E7-9246-04C6C57B8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F3893F-F273-4F64-B828-F3F7E461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892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BBB637-541C-414A-ABB0-68F170BFD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920EC9-AF3D-4F3B-8E4C-7585EA02D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1240CC-4DE1-4662-BC33-B5A6C44DF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5/4/2020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1BD46F-2FEA-40C0-A28A-C12DE3C0B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CED869-060B-442E-B187-73C4F6020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055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50551D-EBC2-48B8-92A4-7B3AACC9A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781DA0-5D3F-4F8A-9645-CB19A5BC6D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FA0EA4D-86AF-4EF6-B41F-2A3A9161F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F6690C6-CF2C-4FC6-929F-B479AD78D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5/4/2020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9DAE25-FF02-471A-9D9F-656764B3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929FEA-C550-42F4-B3B3-00A3A9FDA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422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3409FC-F30B-4CCE-8E7E-0EC4E55A4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2934AC-C81A-4FB6-979F-FBDA1A738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6F4DC5-A3E1-4D83-ABDF-3860BB043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516B6A-3F9A-41DC-9973-4868041746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31DBD4E-3F2F-4334-8EF4-3814EACDC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DE53ECB-4D63-4E09-80EC-0AB273417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5/4/2020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56DA705-44BA-463E-90EF-F9E738B8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86E2834-3DAD-4262-81EF-B42A13098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1885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925A88-0087-4C24-832C-CAE7A3AA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D8F0EBD-8429-4192-AFBE-DFC0E3B3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5/4/2020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87539F1-AF21-4068-98F3-C86B8A58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D70806A-2253-4E3B-A1F6-664BFCD7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129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D1E707A-6CE2-479E-B268-A1C74C82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5/4/2020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8ADE90-A3A1-463D-819C-9475E964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88052B-85CE-4F82-810E-91BFE24C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7357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C68813-C3B9-4AF3-B195-6F0AE5283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896FF3-EBE3-482C-82AC-538E110D8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4518F37-9F06-4BB1-8C88-69901799D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76D139-7C93-4798-93E7-E004DC6B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5/4/2020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9AF4DC-9BCF-494A-9CD5-C0F2EFBA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C5414B-9192-42B2-A3F5-098F46C6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6845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E0B54F-ED0E-4FC8-8E22-0B75BC4E6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203A57D-4F6E-42D3-9679-A0E4424352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C1EFD42-73EA-45C0-89AD-5270D3D2C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5241DC4-5924-4EFF-9855-AC4CF37F1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5/4/2020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E5F826-82B7-41BE-99EA-E124D9D0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F4D332-63C6-4C3A-A872-11F0484E1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32600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733F15B-A709-40C3-B971-F7B71A5F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D68105-9281-4038-AC62-8449817E3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264BE6-676D-42A2-AF79-996D07014F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5/4/2020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10EFA-684A-4342-9E28-413FBCF7F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E02250-1274-4407-9A49-990CC00E5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1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.jpeg"/><Relationship Id="rId2" Type="http://schemas.openxmlformats.org/officeDocument/2006/relationships/hyperlink" Target="http://stcypnews.s.t.pic.centerblog.net/xvfm1k6r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1.bp.blogspot.com/-8i6d7Xakcg8/TnsGquPH-qI/AAAAAAAACD4/3keQwyCgShg/s400/fila.jpg" TargetMode="External"/><Relationship Id="rId5" Type="http://schemas.openxmlformats.org/officeDocument/2006/relationships/image" Target="../media/image6.jpeg"/><Relationship Id="rId4" Type="http://schemas.openxmlformats.org/officeDocument/2006/relationships/hyperlink" Target="https://www.ecosia.org/images?q=krach+boursier+1929#id=82D509115E5DE02E5219A88C9123C078A44F1B74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Krach_de_1929" TargetMode="External"/><Relationship Id="rId2" Type="http://schemas.openxmlformats.org/officeDocument/2006/relationships/hyperlink" Target="https://www.monde-diplomatique.fr/publications/manuel_d_histoire_critique/a5316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enraL/la_fin_de_la_paysanerie_en_franc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PEG - 178.5 ko">
            <a:extLst>
              <a:ext uri="{FF2B5EF4-FFF2-40B4-BE49-F238E27FC236}">
                <a16:creationId xmlns:a16="http://schemas.microsoft.com/office/drawing/2014/main" id="{1AE48364-43BB-4351-9A66-95AF97B0D1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4" b="1322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344E4CC-53FF-496F-B049-CF6078D19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385762"/>
            <a:ext cx="9144000" cy="2387600"/>
          </a:xfrm>
          <a:solidFill>
            <a:srgbClr val="BFBFBF">
              <a:alpha val="30980"/>
            </a:srgbClr>
          </a:solidFill>
        </p:spPr>
        <p:txBody>
          <a:bodyPr>
            <a:norm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La fin de la paysannerie en France au XXe</a:t>
            </a:r>
            <a:endParaRPr lang="fr-FR" dirty="0">
              <a:solidFill>
                <a:schemeClr val="bg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26CCBBF-DB11-4B62-84C1-DBA4D081A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5735638"/>
            <a:ext cx="9144000" cy="1655762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Présenté par Sascha Deniset, Henry Letellier, Diego Taieb</a:t>
            </a:r>
          </a:p>
        </p:txBody>
      </p:sp>
    </p:spTree>
    <p:extLst>
      <p:ext uri="{BB962C8B-B14F-4D97-AF65-F5344CB8AC3E}">
        <p14:creationId xmlns:p14="http://schemas.microsoft.com/office/powerpoint/2010/main" val="218135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D6D64A-B286-4581-8722-AD936E0516F7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F5522C-BC11-48BD-8D1E-BEC27326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083503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I. Des paysans en difficulté à l’aube du XXe siècle.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bg1"/>
                </a:solidFill>
              </a:rPr>
              <a:t>  </a:t>
            </a:r>
            <a:r>
              <a:rPr lang="fr-FR" sz="3300" b="1" dirty="0">
                <a:solidFill>
                  <a:schemeClr val="bg1"/>
                </a:solidFill>
              </a:rPr>
              <a:t>b. La domination des villes sur les campagnes</a:t>
            </a:r>
            <a:endParaRPr lang="fr-FR" sz="3500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278" y="1597390"/>
            <a:ext cx="9428972" cy="136775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fr-FR" sz="1100" dirty="0"/>
              <a:t>Situation en France très </a:t>
            </a:r>
            <a:r>
              <a:rPr lang="fr-FR" sz="1100" dirty="0" err="1"/>
              <a:t>maucaise</a:t>
            </a:r>
            <a:endParaRPr lang="fr-FR" sz="1100" dirty="0"/>
          </a:p>
          <a:p>
            <a:r>
              <a:rPr lang="fr-FR" sz="1100" dirty="0" err="1"/>
              <a:t>Xxe</a:t>
            </a:r>
            <a:r>
              <a:rPr lang="fr-FR" sz="1100" dirty="0"/>
              <a:t> siècle</a:t>
            </a:r>
          </a:p>
          <a:p>
            <a:r>
              <a:rPr lang="fr-FR" sz="1100" dirty="0"/>
              <a:t>Bla </a:t>
            </a:r>
            <a:r>
              <a:rPr lang="fr-FR" sz="1100" dirty="0" err="1"/>
              <a:t>bla</a:t>
            </a:r>
            <a:endParaRPr lang="fr-FR" sz="1100" dirty="0"/>
          </a:p>
          <a:p>
            <a:r>
              <a:rPr lang="fr-FR" sz="1100" dirty="0"/>
              <a:t>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32095B-AAC3-454B-9531-0E1673D65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" t="1088"/>
          <a:stretch/>
        </p:blipFill>
        <p:spPr>
          <a:xfrm>
            <a:off x="3879583" y="3045190"/>
            <a:ext cx="5581657" cy="366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22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Introduction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/>
              <a:t>Des paysans en difficulté à l'aube du XXe siècle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dirty="0"/>
              <a:t> La mécanisation du secteur agricole 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dirty="0"/>
              <a:t>La domination des villes sur les campagnes 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b="1" dirty="0"/>
              <a:t>Les espaces ruraux à l'écart des aires urbaines L’industrie a tout mécanisé</a:t>
            </a:r>
          </a:p>
          <a:p>
            <a:pPr marL="571500" lvl="0" indent="-571500">
              <a:buFont typeface="+mj-lt"/>
              <a:buAutoNum type="romanUcPeriod"/>
            </a:pPr>
            <a:r>
              <a:rPr lang="fr-FR" dirty="0"/>
              <a:t>L’impacte de la guerre de 14</a:t>
            </a:r>
            <a:r>
              <a:rPr lang="fr-FR" baseline="30000" dirty="0"/>
              <a:t> </a:t>
            </a:r>
            <a:r>
              <a:rPr lang="fr-FR" dirty="0"/>
              <a:t>et du krach boursier</a:t>
            </a:r>
          </a:p>
          <a:p>
            <a:r>
              <a:rPr lang="fr-FR" dirty="0"/>
              <a:t>Conclusion</a:t>
            </a:r>
          </a:p>
          <a:p>
            <a:r>
              <a:rPr lang="fr-FR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1980743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D7C973-DBA8-478C-A373-3F2FD8699BA8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278" y="1597390"/>
            <a:ext cx="9428972" cy="136775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fr-FR" sz="1100" dirty="0"/>
              <a:t>Situation en France très </a:t>
            </a:r>
            <a:r>
              <a:rPr lang="fr-FR" sz="1100" dirty="0" err="1"/>
              <a:t>maucaise</a:t>
            </a:r>
            <a:endParaRPr lang="fr-FR" sz="1100" dirty="0"/>
          </a:p>
          <a:p>
            <a:r>
              <a:rPr lang="fr-FR" sz="1100" dirty="0" err="1"/>
              <a:t>Xxe</a:t>
            </a:r>
            <a:r>
              <a:rPr lang="fr-FR" sz="1100" dirty="0"/>
              <a:t> siècle</a:t>
            </a:r>
          </a:p>
          <a:p>
            <a:r>
              <a:rPr lang="fr-FR" sz="1100" dirty="0"/>
              <a:t>Bla </a:t>
            </a:r>
            <a:r>
              <a:rPr lang="fr-FR" sz="1100" dirty="0" err="1"/>
              <a:t>bla</a:t>
            </a:r>
            <a:endParaRPr lang="fr-FR" sz="1100" dirty="0"/>
          </a:p>
          <a:p>
            <a:r>
              <a:rPr lang="fr-FR" sz="1100" dirty="0"/>
              <a:t>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32095B-AAC3-454B-9531-0E1673D65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" t="1088"/>
          <a:stretch/>
        </p:blipFill>
        <p:spPr>
          <a:xfrm>
            <a:off x="3879583" y="3045190"/>
            <a:ext cx="5581657" cy="366993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31C3F524-C753-4651-8E63-F752D0847FC1}"/>
              </a:ext>
            </a:extLst>
          </p:cNvPr>
          <p:cNvSpPr txBox="1">
            <a:spLocks/>
          </p:cNvSpPr>
          <p:nvPr/>
        </p:nvSpPr>
        <p:spPr>
          <a:xfrm>
            <a:off x="838200" y="304800"/>
            <a:ext cx="10515600" cy="1083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500" b="1" dirty="0">
                <a:solidFill>
                  <a:schemeClr val="bg1"/>
                </a:solidFill>
              </a:rPr>
              <a:t>I. Des paysans en difficulté à l’aube du XXe siècle.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bg1"/>
                </a:solidFill>
              </a:rPr>
              <a:t>  </a:t>
            </a:r>
            <a:r>
              <a:rPr lang="fr-FR" sz="3300" b="1" dirty="0">
                <a:solidFill>
                  <a:schemeClr val="bg1"/>
                </a:solidFill>
              </a:rPr>
              <a:t>c. Les espaces ruraux à l’écart des aires urbaines</a:t>
            </a:r>
            <a:endParaRPr lang="fr-FR" sz="3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441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/>
              <a:t>Difficultés que rencontrent les paysans au XXe siècle</a:t>
            </a:r>
          </a:p>
          <a:p>
            <a:pPr marL="571500" indent="-571500">
              <a:buFont typeface="+mj-lt"/>
              <a:buAutoNum type="romanUcPeriod"/>
            </a:pPr>
            <a:r>
              <a:rPr lang="fr-FR" b="1" dirty="0"/>
              <a:t>L’industrie a tout mécanisé</a:t>
            </a:r>
          </a:p>
          <a:p>
            <a:pPr marL="571500" lvl="0" indent="-571500">
              <a:buFont typeface="+mj-lt"/>
              <a:buAutoNum type="romanUcPeriod"/>
            </a:pPr>
            <a:r>
              <a:rPr lang="fr-FR" dirty="0"/>
              <a:t>L’impacte de la guerre de 14</a:t>
            </a:r>
            <a:r>
              <a:rPr lang="fr-FR" baseline="30000" dirty="0"/>
              <a:t> </a:t>
            </a:r>
            <a:r>
              <a:rPr lang="fr-FR" dirty="0"/>
              <a:t>et du krach boursier</a:t>
            </a:r>
          </a:p>
          <a:p>
            <a:r>
              <a:rPr lang="fr-FR" dirty="0"/>
              <a:t>Conclusion</a:t>
            </a:r>
          </a:p>
          <a:p>
            <a:r>
              <a:rPr lang="fr-FR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3771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F5522C-BC11-48BD-8D1E-BEC27326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L’industrie a tout mécanisé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278" y="1597390"/>
            <a:ext cx="9428972" cy="136775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fr-FR" sz="1100" dirty="0"/>
              <a:t>Situation en France très </a:t>
            </a:r>
            <a:r>
              <a:rPr lang="fr-FR" sz="1100" dirty="0" err="1"/>
              <a:t>maucaise</a:t>
            </a:r>
            <a:endParaRPr lang="fr-FR" sz="1100" dirty="0"/>
          </a:p>
          <a:p>
            <a:r>
              <a:rPr lang="fr-FR" sz="1100" dirty="0" err="1"/>
              <a:t>Xxe</a:t>
            </a:r>
            <a:r>
              <a:rPr lang="fr-FR" sz="1100" dirty="0"/>
              <a:t> siècle</a:t>
            </a:r>
          </a:p>
          <a:p>
            <a:r>
              <a:rPr lang="fr-FR" sz="1100" dirty="0"/>
              <a:t>Bla </a:t>
            </a:r>
            <a:r>
              <a:rPr lang="fr-FR" sz="1100" dirty="0" err="1"/>
              <a:t>bla</a:t>
            </a:r>
            <a:endParaRPr lang="fr-FR" sz="1100" dirty="0"/>
          </a:p>
          <a:p>
            <a:r>
              <a:rPr lang="fr-FR" sz="1100" dirty="0"/>
              <a:t>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32095B-AAC3-454B-9531-0E1673D65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" t="1088"/>
          <a:stretch/>
        </p:blipFill>
        <p:spPr>
          <a:xfrm>
            <a:off x="3879583" y="3045190"/>
            <a:ext cx="5581657" cy="36699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EBC0BB-7949-42EE-90D8-82A0A7B96D49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164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/>
              <a:t>Difficultés que rencontrent les paysans au XXe siècle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/>
              <a:t>L’industrie a tout mécanisé</a:t>
            </a:r>
          </a:p>
          <a:p>
            <a:pPr marL="571500" lvl="0" indent="-571500">
              <a:buFont typeface="+mj-lt"/>
              <a:buAutoNum type="romanUcPeriod"/>
            </a:pPr>
            <a:r>
              <a:rPr lang="fr-FR" b="1" dirty="0"/>
              <a:t>L’impacte de la guerre de 14</a:t>
            </a:r>
            <a:r>
              <a:rPr lang="fr-FR" b="1" baseline="30000" dirty="0"/>
              <a:t> </a:t>
            </a:r>
            <a:r>
              <a:rPr lang="fr-FR" b="1" dirty="0"/>
              <a:t>et du krach boursier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dirty="0"/>
              <a:t>La Guerre de 14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dirty="0"/>
              <a:t>Le krach boursier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dirty="0"/>
              <a:t>La mécanisation tue les agriculteurs</a:t>
            </a:r>
          </a:p>
          <a:p>
            <a:r>
              <a:rPr lang="fr-FR" dirty="0"/>
              <a:t>Conclusion</a:t>
            </a:r>
          </a:p>
          <a:p>
            <a:r>
              <a:rPr lang="fr-FR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562807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/>
              <a:t>Difficultés que rencontrent les paysans au XXe siècle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/>
              <a:t>L’industrie a tout mécanisé</a:t>
            </a:r>
          </a:p>
          <a:p>
            <a:pPr marL="571500" lvl="0" indent="-571500">
              <a:buFont typeface="+mj-lt"/>
              <a:buAutoNum type="romanUcPeriod"/>
            </a:pPr>
            <a:r>
              <a:rPr lang="fr-FR" dirty="0"/>
              <a:t>L’impacte de la guerre de 14</a:t>
            </a:r>
            <a:r>
              <a:rPr lang="fr-FR" baseline="30000" dirty="0"/>
              <a:t> </a:t>
            </a:r>
            <a:r>
              <a:rPr lang="fr-FR" dirty="0"/>
              <a:t>et du krach boursier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b="1" dirty="0"/>
              <a:t>La Guerre de 14 à l’après guerre (1919-1931)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dirty="0"/>
              <a:t>Le krach boursier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dirty="0"/>
              <a:t>La mécanisation tue les agriculteurs</a:t>
            </a:r>
          </a:p>
          <a:p>
            <a:r>
              <a:rPr lang="fr-FR" dirty="0"/>
              <a:t>Conclusion</a:t>
            </a:r>
          </a:p>
          <a:p>
            <a:r>
              <a:rPr lang="fr-FR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1088394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58" y="1566910"/>
            <a:ext cx="7116302" cy="505487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fr-FR" dirty="0"/>
              <a:t>Guerre de 1914</a:t>
            </a:r>
          </a:p>
          <a:p>
            <a:pPr lvl="1"/>
            <a:r>
              <a:rPr lang="fr-FR" sz="2000" dirty="0"/>
              <a:t>Décime les paysans</a:t>
            </a:r>
          </a:p>
          <a:p>
            <a:pPr lvl="1"/>
            <a:r>
              <a:rPr lang="fr-FR" sz="2000" dirty="0"/>
              <a:t>Réduit la main d’œuvre dans les champs</a:t>
            </a:r>
          </a:p>
          <a:p>
            <a:pPr lvl="1"/>
            <a:r>
              <a:rPr lang="fr-FR" sz="1900" dirty="0"/>
              <a:t>Avant la guerre, les campagnes comptais 56% de la population</a:t>
            </a:r>
          </a:p>
          <a:p>
            <a:pPr lvl="1"/>
            <a:r>
              <a:rPr lang="fr-FR" sz="2000" dirty="0"/>
              <a:t>Après la guerre 42% des actif seulement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L’après guerre:</a:t>
            </a:r>
          </a:p>
          <a:p>
            <a:pPr lvl="1"/>
            <a:r>
              <a:rPr lang="fr-FR" sz="2000" dirty="0"/>
              <a:t>1919-1921</a:t>
            </a:r>
          </a:p>
          <a:p>
            <a:pPr lvl="2"/>
            <a:r>
              <a:rPr lang="fr-FR" sz="1900" dirty="0"/>
              <a:t>Production agricole: Chute de 40%</a:t>
            </a:r>
          </a:p>
          <a:p>
            <a:pPr lvl="1"/>
            <a:r>
              <a:rPr lang="fr-FR" sz="2000" dirty="0"/>
              <a:t>Septembre 1919</a:t>
            </a:r>
          </a:p>
          <a:p>
            <a:pPr lvl="2"/>
            <a:r>
              <a:rPr lang="fr-FR" sz="1900" dirty="0"/>
              <a:t>Convention d’émigration-immigration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023062-37E9-433D-B565-F647FF14678A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4D3B0B5-94B7-4A36-BD85-0A6303C0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083503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III. L’impacte de la guerre de 14 et du Krach boursier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bg1"/>
                </a:solidFill>
              </a:rPr>
              <a:t>     a</a:t>
            </a:r>
            <a:r>
              <a:rPr lang="fr-FR" sz="3300" b="1" dirty="0">
                <a:solidFill>
                  <a:schemeClr val="bg1"/>
                </a:solidFill>
              </a:rPr>
              <a:t>. De la guerre de 14 à l’après guerre (1919-1931) (1/2)</a:t>
            </a:r>
            <a:endParaRPr lang="fr-FR" sz="3500" b="1" dirty="0">
              <a:solidFill>
                <a:schemeClr val="bg1"/>
              </a:solidFill>
            </a:endParaRPr>
          </a:p>
        </p:txBody>
      </p:sp>
      <p:graphicFrame>
        <p:nvGraphicFramePr>
          <p:cNvPr id="18" name="Graphique 17">
            <a:extLst>
              <a:ext uri="{FF2B5EF4-FFF2-40B4-BE49-F238E27FC236}">
                <a16:creationId xmlns:a16="http://schemas.microsoft.com/office/drawing/2014/main" id="{017CFEE9-6A18-4E58-91EF-55FD86500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9161617"/>
              </p:ext>
            </p:extLst>
          </p:nvPr>
        </p:nvGraphicFramePr>
        <p:xfrm>
          <a:off x="6233160" y="1566910"/>
          <a:ext cx="5859780" cy="2342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Graphique 20">
            <a:extLst>
              <a:ext uri="{FF2B5EF4-FFF2-40B4-BE49-F238E27FC236}">
                <a16:creationId xmlns:a16="http://schemas.microsoft.com/office/drawing/2014/main" id="{2D35A981-5446-4DBB-BC5A-44DB3E4C31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9983854"/>
              </p:ext>
            </p:extLst>
          </p:nvPr>
        </p:nvGraphicFramePr>
        <p:xfrm>
          <a:off x="6233160" y="3909061"/>
          <a:ext cx="5958840" cy="2712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77088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58" y="1566910"/>
            <a:ext cx="7116302" cy="338550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fr-FR" dirty="0"/>
              <a:t>L’après guerre:</a:t>
            </a:r>
          </a:p>
          <a:p>
            <a:pPr lvl="1"/>
            <a:r>
              <a:rPr lang="fr-FR" dirty="0"/>
              <a:t>De 1921 à 1926</a:t>
            </a:r>
          </a:p>
          <a:p>
            <a:pPr lvl="2"/>
            <a:r>
              <a:rPr lang="fr-FR" dirty="0"/>
              <a:t>1 million d’étrangers s’installent en France</a:t>
            </a:r>
          </a:p>
          <a:p>
            <a:pPr lvl="2"/>
            <a:r>
              <a:rPr lang="fr-FR" dirty="0"/>
              <a:t>Manque de bras dans les campagnes, incompensable</a:t>
            </a:r>
          </a:p>
          <a:p>
            <a:pPr lvl="1"/>
            <a:r>
              <a:rPr lang="fr-FR" sz="2800" dirty="0"/>
              <a:t>1931:</a:t>
            </a:r>
          </a:p>
          <a:p>
            <a:pPr lvl="2"/>
            <a:r>
              <a:rPr lang="fr-FR" dirty="0"/>
              <a:t>Emploi dans l’agriculture: 36%</a:t>
            </a:r>
          </a:p>
          <a:p>
            <a:pPr lvl="2"/>
            <a:r>
              <a:rPr lang="fr-FR" dirty="0"/>
              <a:t>Emploi dans l’industrie: 37,5%</a:t>
            </a:r>
          </a:p>
          <a:p>
            <a:pPr lvl="2"/>
            <a:r>
              <a:rPr lang="fr-FR" dirty="0"/>
              <a:t>Importante croissance du nombre d’usines</a:t>
            </a:r>
          </a:p>
          <a:p>
            <a:pPr lvl="2"/>
            <a:r>
              <a:rPr lang="fr-FR" dirty="0"/>
              <a:t>Situation identique dans tout les pays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023062-37E9-433D-B565-F647FF14678A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4D3B0B5-94B7-4A36-BD85-0A6303C0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083503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III. L’impacte de la guerre de 14 et du Krach boursier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bg1"/>
                </a:solidFill>
              </a:rPr>
              <a:t>     a</a:t>
            </a:r>
            <a:r>
              <a:rPr lang="fr-FR" sz="3300" b="1" dirty="0">
                <a:solidFill>
                  <a:schemeClr val="bg1"/>
                </a:solidFill>
              </a:rPr>
              <a:t>. De la guerre de 14 à l’après guerre (1919-1931) (2/2)</a:t>
            </a:r>
            <a:endParaRPr lang="fr-FR" sz="3500" b="1" dirty="0">
              <a:solidFill>
                <a:schemeClr val="bg1"/>
              </a:solidFill>
            </a:endParaRPr>
          </a:p>
        </p:txBody>
      </p:sp>
      <p:graphicFrame>
        <p:nvGraphicFramePr>
          <p:cNvPr id="21" name="Graphique 20">
            <a:extLst>
              <a:ext uri="{FF2B5EF4-FFF2-40B4-BE49-F238E27FC236}">
                <a16:creationId xmlns:a16="http://schemas.microsoft.com/office/drawing/2014/main" id="{2D35A981-5446-4DBB-BC5A-44DB3E4C31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3461855"/>
              </p:ext>
            </p:extLst>
          </p:nvPr>
        </p:nvGraphicFramePr>
        <p:xfrm>
          <a:off x="6423660" y="1425267"/>
          <a:ext cx="6248400" cy="2753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4DB1375A-1743-4FED-A4B2-BFC039D17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8862188"/>
              </p:ext>
            </p:extLst>
          </p:nvPr>
        </p:nvGraphicFramePr>
        <p:xfrm>
          <a:off x="7353300" y="4091940"/>
          <a:ext cx="4838700" cy="2529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E9DBB9FA-ACBD-43FD-A0A7-3B66025EDF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4536791"/>
              </p:ext>
            </p:extLst>
          </p:nvPr>
        </p:nvGraphicFramePr>
        <p:xfrm>
          <a:off x="92218" y="4952410"/>
          <a:ext cx="8351520" cy="1978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39823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/>
              <a:t>Difficultés que rencontrent les paysans au XXe siècle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/>
              <a:t>L’industrie a tout mécanisé</a:t>
            </a:r>
          </a:p>
          <a:p>
            <a:pPr marL="571500" lvl="0" indent="-571500">
              <a:buFont typeface="+mj-lt"/>
              <a:buAutoNum type="romanUcPeriod"/>
            </a:pPr>
            <a:r>
              <a:rPr lang="fr-FR" dirty="0"/>
              <a:t>L’impacte de la guerre de 14</a:t>
            </a:r>
            <a:r>
              <a:rPr lang="fr-FR" baseline="30000" dirty="0"/>
              <a:t> </a:t>
            </a:r>
            <a:r>
              <a:rPr lang="fr-FR" dirty="0"/>
              <a:t>et du krach boursier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dirty="0"/>
              <a:t>La Guerre de 14 à l’après guerre (1919-1931)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b="1" dirty="0"/>
              <a:t>Le krach boursier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dirty="0"/>
              <a:t>La mécanisation tue les agriculteurs</a:t>
            </a:r>
          </a:p>
          <a:p>
            <a:r>
              <a:rPr lang="fr-FR" dirty="0"/>
              <a:t>Conclusion</a:t>
            </a:r>
          </a:p>
          <a:p>
            <a:r>
              <a:rPr lang="fr-FR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59578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/>
              <a:t>Difficultés que rencontrent les paysans au XXe siècle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/>
              <a:t>L’industrie a tout mécanisé</a:t>
            </a:r>
          </a:p>
          <a:p>
            <a:pPr marL="571500" lvl="0" indent="-571500">
              <a:buFont typeface="+mj-lt"/>
              <a:buAutoNum type="romanUcPeriod"/>
            </a:pPr>
            <a:r>
              <a:rPr lang="fr-FR" dirty="0"/>
              <a:t>L’impacte de la guerre de 14</a:t>
            </a:r>
            <a:r>
              <a:rPr lang="fr-FR" baseline="30000" dirty="0"/>
              <a:t> </a:t>
            </a:r>
            <a:r>
              <a:rPr lang="fr-FR" dirty="0"/>
              <a:t>et du krach boursier</a:t>
            </a:r>
          </a:p>
          <a:p>
            <a:r>
              <a:rPr lang="fr-FR" dirty="0"/>
              <a:t>Conclusion</a:t>
            </a:r>
          </a:p>
          <a:p>
            <a:r>
              <a:rPr lang="fr-FR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789851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597390"/>
            <a:ext cx="6758940" cy="495581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fr-FR" sz="2600" dirty="0"/>
              <a:t>1929:</a:t>
            </a:r>
          </a:p>
          <a:p>
            <a:pPr lvl="1"/>
            <a:r>
              <a:rPr lang="fr-FR" sz="1600" dirty="0"/>
              <a:t>Exode rurale accentue crise</a:t>
            </a:r>
          </a:p>
          <a:p>
            <a:pPr lvl="1"/>
            <a:r>
              <a:rPr lang="fr-FR" sz="1600" dirty="0"/>
              <a:t>Baisse du pouvoir d’achat des Salariés</a:t>
            </a:r>
          </a:p>
          <a:p>
            <a:pPr lvl="1"/>
            <a:r>
              <a:rPr lang="fr-FR" sz="1600" dirty="0"/>
              <a:t>Surproduction agricole</a:t>
            </a:r>
          </a:p>
          <a:p>
            <a:pPr lvl="2"/>
            <a:r>
              <a:rPr lang="fr-FR" sz="1800" dirty="0"/>
              <a:t>Baisse du prix des denrées (jusqu’à 2/3 du prix </a:t>
            </a:r>
            <a:r>
              <a:rPr lang="fr-FR" sz="1800" dirty="0" err="1"/>
              <a:t>inital</a:t>
            </a:r>
            <a:r>
              <a:rPr lang="fr-FR" sz="1800" dirty="0"/>
              <a:t>)</a:t>
            </a:r>
          </a:p>
          <a:p>
            <a:endParaRPr lang="fr-FR" sz="2600" dirty="0"/>
          </a:p>
          <a:p>
            <a:r>
              <a:rPr lang="fr-FR" sz="2600" dirty="0"/>
              <a:t>Fin 1930:</a:t>
            </a:r>
          </a:p>
          <a:p>
            <a:pPr lvl="1"/>
            <a:r>
              <a:rPr lang="fr-FR" sz="2200" dirty="0"/>
              <a:t>Prix du blé au plus bas</a:t>
            </a:r>
          </a:p>
          <a:p>
            <a:pPr lvl="1"/>
            <a:r>
              <a:rPr lang="fr-FR" sz="2200" dirty="0"/>
              <a:t>Agriculteurs travaillent à perte</a:t>
            </a:r>
          </a:p>
          <a:p>
            <a:pPr lvl="1"/>
            <a:r>
              <a:rPr lang="fr-FR" sz="2200" dirty="0"/>
              <a:t>Impossibilité d’exporter l’excès de blé</a:t>
            </a:r>
          </a:p>
          <a:p>
            <a:pPr lvl="1"/>
            <a:r>
              <a:rPr lang="fr-FR" sz="2200" dirty="0"/>
              <a:t>Conférence nationale d’août 1930</a:t>
            </a:r>
          </a:p>
          <a:p>
            <a:pPr lvl="1"/>
            <a:r>
              <a:rPr lang="fr-FR" sz="2000" dirty="0"/>
              <a:t>Avantages sociaux bénéficiables en ville renforce l’exode.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E9C93E-831B-4AC9-B8C0-1CCD4955DE20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2677827-08D1-424A-9334-BA9AA31D9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083503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III. L’impacte de la guerre de 14 et du Krach boursier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bg1"/>
                </a:solidFill>
              </a:rPr>
              <a:t>b. Le krach boursier</a:t>
            </a:r>
          </a:p>
        </p:txBody>
      </p:sp>
      <p:pic>
        <p:nvPicPr>
          <p:cNvPr id="1028" name="Picture 4" descr="Krach : 1929 - Centerblog">
            <a:hlinkClick r:id="rId2"/>
            <a:extLst>
              <a:ext uri="{FF2B5EF4-FFF2-40B4-BE49-F238E27FC236}">
                <a16:creationId xmlns:a16="http://schemas.microsoft.com/office/drawing/2014/main" id="{8ABBC3C2-F7DD-4729-97C6-F2CF3A30E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1531620"/>
            <a:ext cx="41529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hecer a História: A Grande Depressão ou a Crise de 1929">
            <a:hlinkClick r:id="rId4"/>
            <a:extLst>
              <a:ext uri="{FF2B5EF4-FFF2-40B4-BE49-F238E27FC236}">
                <a16:creationId xmlns:a16="http://schemas.microsoft.com/office/drawing/2014/main" id="{313E1E58-3DBF-4B2A-8469-6A41F11E1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0" y="1773555"/>
            <a:ext cx="485775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OG DO PROFESSOR MARCIANO DANTAS: A INDUSTRIALIZAÇÃO ...">
            <a:hlinkClick r:id="rId6"/>
            <a:extLst>
              <a:ext uri="{FF2B5EF4-FFF2-40B4-BE49-F238E27FC236}">
                <a16:creationId xmlns:a16="http://schemas.microsoft.com/office/drawing/2014/main" id="{CA9975B3-6420-4F0E-BB74-4747183E9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3549967"/>
            <a:ext cx="38100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14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/>
              <a:t>Difficultés que rencontrent les paysans au XXe siècle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/>
              <a:t>L’industrie a tout mécanisé</a:t>
            </a:r>
          </a:p>
          <a:p>
            <a:pPr marL="571500" lvl="0" indent="-571500">
              <a:buFont typeface="+mj-lt"/>
              <a:buAutoNum type="romanUcPeriod"/>
            </a:pPr>
            <a:r>
              <a:rPr lang="fr-FR" dirty="0"/>
              <a:t>L’impacte de la guerre de 14</a:t>
            </a:r>
            <a:r>
              <a:rPr lang="fr-FR" baseline="30000" dirty="0"/>
              <a:t> </a:t>
            </a:r>
            <a:r>
              <a:rPr lang="fr-FR" dirty="0"/>
              <a:t>et du krach boursier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dirty="0"/>
              <a:t>La Guerre de 14 à l’après guerre (1919-1931)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dirty="0"/>
              <a:t>Le krach boursier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b="1" dirty="0"/>
              <a:t>La mécanisation tue les agriculteurs</a:t>
            </a:r>
          </a:p>
          <a:p>
            <a:r>
              <a:rPr lang="fr-FR" dirty="0"/>
              <a:t>Conclusion</a:t>
            </a:r>
          </a:p>
          <a:p>
            <a:r>
              <a:rPr lang="fr-FR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68786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597390"/>
            <a:ext cx="6758940" cy="495581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endParaRPr lang="fr-FR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E9C93E-831B-4AC9-B8C0-1CCD4955DE20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22C4538-73D0-474A-8BE3-0E6505F83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083503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III. L’impacte de la guerre de 14 et du Krach boursier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bg1"/>
                </a:solidFill>
              </a:rPr>
              <a:t>c. La mécanisation tue les agriculteurs</a:t>
            </a:r>
          </a:p>
        </p:txBody>
      </p:sp>
    </p:spTree>
    <p:extLst>
      <p:ext uri="{BB962C8B-B14F-4D97-AF65-F5344CB8AC3E}">
        <p14:creationId xmlns:p14="http://schemas.microsoft.com/office/powerpoint/2010/main" val="1904586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/>
              <a:t>Difficultés que rencontrent les paysans au XXe siècle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/>
              <a:t>L’industrie a tout mécanisé</a:t>
            </a:r>
          </a:p>
          <a:p>
            <a:pPr marL="571500" lvl="0" indent="-571500">
              <a:buFont typeface="+mj-lt"/>
              <a:buAutoNum type="romanUcPeriod"/>
            </a:pPr>
            <a:r>
              <a:rPr lang="fr-FR" dirty="0"/>
              <a:t>L’impacte de la guerre de 14</a:t>
            </a:r>
            <a:r>
              <a:rPr lang="fr-FR" baseline="30000" dirty="0"/>
              <a:t> </a:t>
            </a:r>
            <a:r>
              <a:rPr lang="fr-FR" dirty="0"/>
              <a:t>et du krach boursier</a:t>
            </a:r>
          </a:p>
          <a:p>
            <a:r>
              <a:rPr lang="fr-FR" dirty="0"/>
              <a:t>Conclusion</a:t>
            </a:r>
          </a:p>
          <a:p>
            <a:r>
              <a:rPr lang="fr-FR" dirty="0"/>
              <a:t>Sources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02833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F5522C-BC11-48BD-8D1E-BEC27326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278" y="1597390"/>
            <a:ext cx="9428972" cy="136775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fr-FR" sz="1100" dirty="0"/>
              <a:t>Conclusion</a:t>
            </a:r>
          </a:p>
          <a:p>
            <a:r>
              <a:rPr lang="fr-FR" sz="1100" dirty="0"/>
              <a:t>Bla </a:t>
            </a:r>
            <a:r>
              <a:rPr lang="fr-FR" sz="1100" dirty="0" err="1"/>
              <a:t>bla</a:t>
            </a:r>
            <a:r>
              <a:rPr lang="fr-FR" sz="1100" dirty="0"/>
              <a:t> </a:t>
            </a:r>
            <a:r>
              <a:rPr lang="fr-FR" sz="1100" dirty="0" err="1"/>
              <a:t>blas</a:t>
            </a:r>
            <a:endParaRPr lang="fr-FR" sz="1100" dirty="0"/>
          </a:p>
          <a:p>
            <a:r>
              <a:rPr lang="fr-FR" sz="1100" dirty="0"/>
              <a:t>Bla </a:t>
            </a:r>
            <a:r>
              <a:rPr lang="fr-FR" sz="1100" dirty="0" err="1"/>
              <a:t>bla</a:t>
            </a:r>
            <a:endParaRPr lang="fr-FR" sz="1100" dirty="0"/>
          </a:p>
          <a:p>
            <a:r>
              <a:rPr lang="fr-FR" sz="1100" dirty="0"/>
              <a:t>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32095B-AAC3-454B-9531-0E1673D65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" t="1088"/>
          <a:stretch/>
        </p:blipFill>
        <p:spPr>
          <a:xfrm>
            <a:off x="3879583" y="3045190"/>
            <a:ext cx="5581657" cy="366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21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/>
              <a:t>Difficultés que rencontrent les paysans au XXe siècle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/>
              <a:t>L’industrie a tout mécanisé</a:t>
            </a:r>
          </a:p>
          <a:p>
            <a:pPr marL="571500" lvl="0" indent="-571500">
              <a:buFont typeface="+mj-lt"/>
              <a:buAutoNum type="romanUcPeriod"/>
            </a:pPr>
            <a:r>
              <a:rPr lang="fr-FR" dirty="0"/>
              <a:t>L’impacte de la guerre de 14</a:t>
            </a:r>
            <a:r>
              <a:rPr lang="fr-FR" baseline="30000" dirty="0"/>
              <a:t> </a:t>
            </a:r>
            <a:r>
              <a:rPr lang="fr-FR" dirty="0"/>
              <a:t>et du krach boursier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dirty="0"/>
              <a:t>La Guerre de 14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dirty="0"/>
              <a:t>Le krach boursier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dirty="0"/>
              <a:t>La mécanisation tue les agriculteurs</a:t>
            </a:r>
          </a:p>
          <a:p>
            <a:r>
              <a:rPr lang="fr-FR" dirty="0"/>
              <a:t>Conclusion</a:t>
            </a:r>
          </a:p>
          <a:p>
            <a:r>
              <a:rPr lang="fr-FR" b="1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1187654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69886-0FF6-4174-9FB8-C9AF714D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0FDD73-64F7-4DD4-94C7-9D647BCE6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Monde diplomatique: </a:t>
            </a:r>
            <a:r>
              <a:rPr lang="fr-FR" dirty="0">
                <a:hlinkClick r:id="rId2"/>
              </a:rPr>
              <a:t>https://www.monde-diplomatique.fr/publications/manuel_d_histoire_critique/a53168</a:t>
            </a:r>
            <a:endParaRPr lang="fr-FR" dirty="0"/>
          </a:p>
          <a:p>
            <a:r>
              <a:rPr lang="fr-FR" dirty="0"/>
              <a:t>Wikipédia - Krach boursier: </a:t>
            </a:r>
            <a:r>
              <a:rPr lang="fr-FR" dirty="0">
                <a:hlinkClick r:id="rId3"/>
              </a:rPr>
              <a:t>https://fr.wikipedia.org/wiki/Krach_de_1929</a:t>
            </a:r>
            <a:endParaRPr lang="fr-FR" dirty="0"/>
          </a:p>
          <a:p>
            <a:r>
              <a:rPr lang="fr-FR" dirty="0"/>
              <a:t>Fichier chronologiques: </a:t>
            </a:r>
            <a:r>
              <a:rPr lang="fr-FR" dirty="0">
                <a:hlinkClick r:id="rId4"/>
              </a:rPr>
              <a:t>https://github.com/HenraL/la_fin_de_la_paysanerie_en_france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5499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743501-B9BA-4E1F-B563-B43AC75C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Introduction (1/5)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521C25-6493-4026-BCB0-5128FC519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24" y="1597390"/>
            <a:ext cx="11017189" cy="1705103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fr-FR" sz="1200" dirty="0"/>
              <a:t>Bla </a:t>
            </a:r>
            <a:r>
              <a:rPr lang="fr-FR" sz="1200" dirty="0" err="1"/>
              <a:t>bla</a:t>
            </a:r>
            <a:r>
              <a:rPr lang="fr-FR" sz="1200" dirty="0"/>
              <a:t> </a:t>
            </a:r>
            <a:r>
              <a:rPr lang="fr-FR" sz="1200" dirty="0" err="1"/>
              <a:t>bla</a:t>
            </a:r>
            <a:r>
              <a:rPr lang="fr-FR" sz="1200" dirty="0"/>
              <a:t> </a:t>
            </a:r>
          </a:p>
          <a:p>
            <a:r>
              <a:rPr lang="fr-FR" sz="1200" dirty="0"/>
              <a:t>Bla </a:t>
            </a:r>
            <a:r>
              <a:rPr lang="fr-FR" sz="1200" dirty="0" err="1"/>
              <a:t>bla</a:t>
            </a:r>
            <a:endParaRPr lang="fr-FR" sz="1200" dirty="0"/>
          </a:p>
          <a:p>
            <a:r>
              <a:rPr lang="fr-FR" sz="1200" dirty="0"/>
              <a:t>Bla </a:t>
            </a:r>
            <a:r>
              <a:rPr lang="fr-FR" sz="1200" dirty="0" err="1"/>
              <a:t>bla</a:t>
            </a:r>
            <a:endParaRPr lang="fr-FR" sz="1200" dirty="0"/>
          </a:p>
          <a:p>
            <a:r>
              <a:rPr lang="fr-FR" sz="1200" dirty="0"/>
              <a:t>Bla </a:t>
            </a:r>
            <a:r>
              <a:rPr lang="fr-FR" sz="1200" dirty="0" err="1"/>
              <a:t>Bla</a:t>
            </a:r>
            <a:endParaRPr lang="fr-FR" sz="1200" dirty="0"/>
          </a:p>
          <a:p>
            <a:r>
              <a:rPr lang="fr-FR" sz="1200" dirty="0"/>
              <a:t>Bla</a:t>
            </a:r>
          </a:p>
          <a:p>
            <a:r>
              <a:rPr lang="fr-FR" sz="1200" dirty="0"/>
              <a:t>Bla</a:t>
            </a:r>
          </a:p>
          <a:p>
            <a:r>
              <a:rPr lang="fr-FR" sz="1200" dirty="0"/>
              <a:t>Bla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38D46A-AA8B-473B-9D8E-867F6E45D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2946" y="3379341"/>
            <a:ext cx="7917497" cy="334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220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743501-B9BA-4E1F-B563-B43AC75C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Introduction (2/5)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521C25-6493-4026-BCB0-5128FC519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24" y="1597390"/>
            <a:ext cx="11017189" cy="1705103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fr-FR" sz="1200" dirty="0"/>
              <a:t>La situation au XIXe</a:t>
            </a:r>
          </a:p>
          <a:p>
            <a:r>
              <a:rPr lang="fr-FR" sz="1200" dirty="0"/>
              <a:t>Bla </a:t>
            </a:r>
            <a:r>
              <a:rPr lang="fr-FR" sz="1200" dirty="0" err="1"/>
              <a:t>bla</a:t>
            </a:r>
            <a:endParaRPr lang="fr-FR" sz="1200" dirty="0"/>
          </a:p>
          <a:p>
            <a:r>
              <a:rPr lang="fr-FR" sz="1200" dirty="0"/>
              <a:t>Bla </a:t>
            </a:r>
            <a:r>
              <a:rPr lang="fr-FR" sz="1200" dirty="0" err="1"/>
              <a:t>bla</a:t>
            </a:r>
            <a:endParaRPr lang="fr-FR" sz="1200" dirty="0"/>
          </a:p>
          <a:p>
            <a:r>
              <a:rPr lang="fr-FR" sz="1200" dirty="0"/>
              <a:t>Bla </a:t>
            </a:r>
            <a:r>
              <a:rPr lang="fr-FR" sz="1200" dirty="0" err="1"/>
              <a:t>Bla</a:t>
            </a:r>
            <a:endParaRPr lang="fr-FR" sz="1200" dirty="0"/>
          </a:p>
          <a:p>
            <a:r>
              <a:rPr lang="fr-FR" sz="1200" dirty="0"/>
              <a:t>Bla</a:t>
            </a:r>
          </a:p>
          <a:p>
            <a:r>
              <a:rPr lang="fr-FR" sz="1200" dirty="0"/>
              <a:t>Bla</a:t>
            </a:r>
          </a:p>
          <a:p>
            <a:r>
              <a:rPr lang="fr-FR" sz="1200" dirty="0"/>
              <a:t>Bla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38D46A-AA8B-473B-9D8E-867F6E45D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2946" y="3379341"/>
            <a:ext cx="7917497" cy="334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219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F5522C-BC11-48BD-8D1E-BEC27326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Introduction (3/5)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278" y="1597390"/>
            <a:ext cx="9428972" cy="136775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fr-FR" sz="1100" dirty="0"/>
              <a:t>Situation en France très </a:t>
            </a:r>
            <a:r>
              <a:rPr lang="fr-FR" sz="1100" dirty="0" err="1"/>
              <a:t>maucaise</a:t>
            </a:r>
            <a:endParaRPr lang="fr-FR" sz="1100" dirty="0"/>
          </a:p>
          <a:p>
            <a:r>
              <a:rPr lang="fr-FR" sz="1100" dirty="0" err="1"/>
              <a:t>Xxe</a:t>
            </a:r>
            <a:r>
              <a:rPr lang="fr-FR" sz="1100" dirty="0"/>
              <a:t> siècle</a:t>
            </a:r>
          </a:p>
          <a:p>
            <a:r>
              <a:rPr lang="fr-FR" sz="1100" dirty="0"/>
              <a:t>Bla </a:t>
            </a:r>
            <a:r>
              <a:rPr lang="fr-FR" sz="1100" dirty="0" err="1"/>
              <a:t>bla</a:t>
            </a:r>
            <a:endParaRPr lang="fr-FR" sz="1100" dirty="0"/>
          </a:p>
          <a:p>
            <a:r>
              <a:rPr lang="fr-FR" sz="1100" dirty="0"/>
              <a:t>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32095B-AAC3-454B-9531-0E1673D65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" t="1088"/>
          <a:stretch/>
        </p:blipFill>
        <p:spPr>
          <a:xfrm>
            <a:off x="3879583" y="3045190"/>
            <a:ext cx="5581657" cy="366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65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Introduction</a:t>
            </a:r>
          </a:p>
          <a:p>
            <a:pPr marL="571500" indent="-571500">
              <a:buFont typeface="+mj-lt"/>
              <a:buAutoNum type="romanUcPeriod"/>
            </a:pPr>
            <a:r>
              <a:rPr lang="fr-FR" b="1" dirty="0"/>
              <a:t>Des paysans en difficulté à l'aube du XXe siècle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dirty="0"/>
              <a:t> La mécanisation du secteur agricole 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dirty="0"/>
              <a:t>La domination des villes sur les campagnes 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dirty="0"/>
              <a:t>Les espaces ruraux à l'écart des aires urbaines L’industrie a tout mécanisé</a:t>
            </a:r>
          </a:p>
          <a:p>
            <a:pPr marL="571500" lvl="0" indent="-571500">
              <a:buFont typeface="+mj-lt"/>
              <a:buAutoNum type="romanUcPeriod"/>
            </a:pPr>
            <a:r>
              <a:rPr lang="fr-FR" dirty="0"/>
              <a:t>L’impacte de la guerre de 14</a:t>
            </a:r>
            <a:r>
              <a:rPr lang="fr-FR" baseline="30000" dirty="0"/>
              <a:t> </a:t>
            </a:r>
            <a:r>
              <a:rPr lang="fr-FR" dirty="0"/>
              <a:t>et du krach boursier</a:t>
            </a:r>
          </a:p>
          <a:p>
            <a:r>
              <a:rPr lang="fr-FR" dirty="0"/>
              <a:t>Conclusion</a:t>
            </a:r>
          </a:p>
          <a:p>
            <a:r>
              <a:rPr lang="fr-FR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714274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Introduction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/>
              <a:t>Des paysans en difficulté à l'aube du XXe siècle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b="1" dirty="0"/>
              <a:t> La mécanisation du secteur agricole 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dirty="0"/>
              <a:t>La domination des villes sur les campagnes 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dirty="0"/>
              <a:t>Les espaces ruraux à l'écart des aires urbaines L’industrie a tout mécanisé</a:t>
            </a:r>
          </a:p>
          <a:p>
            <a:pPr marL="571500" lvl="0" indent="-571500">
              <a:buFont typeface="+mj-lt"/>
              <a:buAutoNum type="romanUcPeriod"/>
            </a:pPr>
            <a:r>
              <a:rPr lang="fr-FR" dirty="0"/>
              <a:t>L’impacte de la guerre de 14</a:t>
            </a:r>
            <a:r>
              <a:rPr lang="fr-FR" baseline="30000" dirty="0"/>
              <a:t> </a:t>
            </a:r>
            <a:r>
              <a:rPr lang="fr-FR" dirty="0"/>
              <a:t>et du krach boursier</a:t>
            </a:r>
          </a:p>
          <a:p>
            <a:r>
              <a:rPr lang="fr-FR" dirty="0"/>
              <a:t>Conclusion</a:t>
            </a:r>
          </a:p>
          <a:p>
            <a:r>
              <a:rPr lang="fr-FR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4110216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A2ED92-CBCF-422D-9634-BF9BFD7C29AD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278" y="1597390"/>
            <a:ext cx="9428972" cy="136775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fr-FR" sz="1100" dirty="0"/>
              <a:t>Situation en France très </a:t>
            </a:r>
            <a:r>
              <a:rPr lang="fr-FR" sz="1100" dirty="0" err="1"/>
              <a:t>maucaise</a:t>
            </a:r>
            <a:endParaRPr lang="fr-FR" sz="1100" dirty="0"/>
          </a:p>
          <a:p>
            <a:r>
              <a:rPr lang="fr-FR" sz="1100" dirty="0" err="1"/>
              <a:t>Xxe</a:t>
            </a:r>
            <a:r>
              <a:rPr lang="fr-FR" sz="1100" dirty="0"/>
              <a:t> siècle</a:t>
            </a:r>
          </a:p>
          <a:p>
            <a:r>
              <a:rPr lang="fr-FR" sz="1100" dirty="0"/>
              <a:t>Bla </a:t>
            </a:r>
            <a:r>
              <a:rPr lang="fr-FR" sz="1100" dirty="0" err="1"/>
              <a:t>bla</a:t>
            </a:r>
            <a:endParaRPr lang="fr-FR" sz="1100" dirty="0"/>
          </a:p>
          <a:p>
            <a:r>
              <a:rPr lang="fr-FR" sz="1100" dirty="0"/>
              <a:t>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32095B-AAC3-454B-9531-0E1673D65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" t="1088"/>
          <a:stretch/>
        </p:blipFill>
        <p:spPr>
          <a:xfrm>
            <a:off x="3879583" y="3045190"/>
            <a:ext cx="5581657" cy="366993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441EA064-E19C-4B63-BA33-E3CEC01C14F8}"/>
              </a:ext>
            </a:extLst>
          </p:cNvPr>
          <p:cNvSpPr txBox="1">
            <a:spLocks/>
          </p:cNvSpPr>
          <p:nvPr/>
        </p:nvSpPr>
        <p:spPr>
          <a:xfrm>
            <a:off x="838200" y="304800"/>
            <a:ext cx="10515600" cy="1083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500" b="1" dirty="0">
                <a:solidFill>
                  <a:schemeClr val="bg1"/>
                </a:solidFill>
              </a:rPr>
              <a:t>I. Des paysans en difficulté à l’aube du XXe siècle.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bg1"/>
                </a:solidFill>
              </a:rPr>
              <a:t>  </a:t>
            </a:r>
            <a:r>
              <a:rPr lang="fr-FR" sz="3300" b="1" dirty="0">
                <a:solidFill>
                  <a:schemeClr val="bg1"/>
                </a:solidFill>
              </a:rPr>
              <a:t>a. La mécanisation du secteur agricole</a:t>
            </a:r>
            <a:endParaRPr lang="fr-FR" sz="3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304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Introduction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/>
              <a:t>Des paysans en difficulté à l'aube du XXe siècle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dirty="0"/>
              <a:t> La mécanisation du secteur agricole 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b="1" dirty="0"/>
              <a:t>La domination des villes sur les campagnes 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dirty="0"/>
              <a:t>Les espaces ruraux à l'écart des aires urbaines L’industrie a tout mécanisé</a:t>
            </a:r>
          </a:p>
          <a:p>
            <a:pPr marL="571500" lvl="0" indent="-571500">
              <a:buFont typeface="+mj-lt"/>
              <a:buAutoNum type="romanUcPeriod"/>
            </a:pPr>
            <a:r>
              <a:rPr lang="fr-FR" dirty="0"/>
              <a:t>L’impacte de la guerre de 14</a:t>
            </a:r>
            <a:r>
              <a:rPr lang="fr-FR" baseline="30000" dirty="0"/>
              <a:t> </a:t>
            </a:r>
            <a:r>
              <a:rPr lang="fr-FR" dirty="0"/>
              <a:t>et du krach boursier</a:t>
            </a:r>
          </a:p>
          <a:p>
            <a:r>
              <a:rPr lang="fr-FR" dirty="0"/>
              <a:t>Conclusion</a:t>
            </a:r>
          </a:p>
          <a:p>
            <a:r>
              <a:rPr lang="fr-FR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68774778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4263</TotalTime>
  <Words>1008</Words>
  <Application>Microsoft Office PowerPoint</Application>
  <PresentationFormat>Grand écran</PresentationFormat>
  <Paragraphs>202</Paragraphs>
  <Slides>26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Thème Office</vt:lpstr>
      <vt:lpstr>La fin de la paysannerie en France au XXe</vt:lpstr>
      <vt:lpstr>Sommaire</vt:lpstr>
      <vt:lpstr>Introduction (1/5)</vt:lpstr>
      <vt:lpstr>Introduction (2/5)</vt:lpstr>
      <vt:lpstr>Introduction (3/5)</vt:lpstr>
      <vt:lpstr>Sommaire</vt:lpstr>
      <vt:lpstr>Sommaire</vt:lpstr>
      <vt:lpstr>Présentation PowerPoint</vt:lpstr>
      <vt:lpstr>Sommaire</vt:lpstr>
      <vt:lpstr>I. Des paysans en difficulté à l’aube du XXe siècle.   b. La domination des villes sur les campagnes</vt:lpstr>
      <vt:lpstr>Sommaire</vt:lpstr>
      <vt:lpstr>Présentation PowerPoint</vt:lpstr>
      <vt:lpstr>Sommaire</vt:lpstr>
      <vt:lpstr>L’industrie a tout mécanisé</vt:lpstr>
      <vt:lpstr>Sommaire</vt:lpstr>
      <vt:lpstr>Sommaire</vt:lpstr>
      <vt:lpstr>III. L’impacte de la guerre de 14 et du Krach boursier      a. De la guerre de 14 à l’après guerre (1919-1931) (1/2)</vt:lpstr>
      <vt:lpstr>III. L’impacte de la guerre de 14 et du Krach boursier      a. De la guerre de 14 à l’après guerre (1919-1931) (2/2)</vt:lpstr>
      <vt:lpstr>Sommaire</vt:lpstr>
      <vt:lpstr>III. L’impacte de la guerre de 14 et du Krach boursier b. Le krach boursier</vt:lpstr>
      <vt:lpstr>Sommaire</vt:lpstr>
      <vt:lpstr>III. L’impacte de la guerre de 14 et du Krach boursier c. La mécanisation tue les agriculteurs</vt:lpstr>
      <vt:lpstr>Sommaire</vt:lpstr>
      <vt:lpstr>Conclusion</vt:lpstr>
      <vt:lpstr>Sommaire</vt:lpstr>
      <vt:lpstr>Source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fin de la paysannerie en France au XXe</dc:title>
  <dc:creator>Henry Letellier</dc:creator>
  <cp:lastModifiedBy>Henry Letellier</cp:lastModifiedBy>
  <cp:revision>32</cp:revision>
  <dcterms:created xsi:type="dcterms:W3CDTF">2020-05-01T18:11:11Z</dcterms:created>
  <dcterms:modified xsi:type="dcterms:W3CDTF">2020-05-04T17:19:45Z</dcterms:modified>
</cp:coreProperties>
</file>